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0" r:id="rId3"/>
    <p:sldId id="265" r:id="rId4"/>
    <p:sldId id="261" r:id="rId5"/>
    <p:sldId id="262" r:id="rId6"/>
    <p:sldId id="264" r:id="rId7"/>
    <p:sldId id="278" r:id="rId8"/>
    <p:sldId id="280" r:id="rId9"/>
    <p:sldId id="263" r:id="rId10"/>
    <p:sldId id="268" r:id="rId11"/>
    <p:sldId id="269" r:id="rId12"/>
    <p:sldId id="270" r:id="rId13"/>
    <p:sldId id="271" r:id="rId14"/>
    <p:sldId id="274" r:id="rId15"/>
    <p:sldId id="275" r:id="rId16"/>
    <p:sldId id="276" r:id="rId17"/>
    <p:sldId id="277" r:id="rId18"/>
    <p:sldId id="279" r:id="rId19"/>
    <p:sldId id="28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timing>
    <p:tnLst>
      <p:par>
        <p:cTn id="1" dur="indefinite" restart="never" nodeType="tmRoot"/>
      </p:par>
    </p:tnLst>
  </p:timing>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nchorCtr="0"/>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a:fld id="{63A1C593-65D0-4073-BCC9-577B9352EA97}" type="datetimeFigureOut">
              <a:rPr lang="en-US" smtClean="0"/>
            </a:fld>
            <a:endParaRPr lang="en-US"/>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a:endParaRPr lang="en-US"/>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l="-1000"/>
          </a:stretch>
        </a:blipFill>
        <a:effectLst/>
      </p:bgPr>
    </p:bg>
    <p:spTree>
      <p:nvGrpSpPr>
        <p:cNvPr id="1" name=""/>
        <p:cNvGrpSpPr/>
        <p:nvPr/>
      </p:nvGrpSpPr>
      <p:grpSpPr/>
      <p:sp>
        <p:nvSpPr>
          <p:cNvPr id="2" name="Title 1"/>
          <p:cNvSpPr>
            <a:spLocks noGrp="1"/>
          </p:cNvSpPr>
          <p:nvPr>
            <p:ph type="ctrTitle"/>
          </p:nvPr>
        </p:nvSpPr>
        <p:spPr>
          <a:xfrm>
            <a:off x="131445" y="690245"/>
            <a:ext cx="6672580" cy="1762760"/>
          </a:xfrm>
        </p:spPr>
        <p:txBody>
          <a:bodyPr/>
          <a:p>
            <a:r>
              <a:rPr lang="en-IN" altLang="en-US" b="1">
                <a:solidFill>
                  <a:schemeClr val="tx1"/>
                </a:solidFill>
              </a:rPr>
              <a:t>Eco Friendly Strategies in Urban Planning - </a:t>
            </a:r>
            <a:r>
              <a:rPr lang="en-IN" altLang="en-US" b="1">
                <a:solidFill>
                  <a:schemeClr val="tx1"/>
                </a:solidFill>
                <a:sym typeface="+mn-ea"/>
              </a:rPr>
              <a:t>Enviro</a:t>
            </a:r>
            <a:endParaRPr lang="en-IN" altLang="en-US" b="1">
              <a:solidFill>
                <a:schemeClr val="tx1"/>
              </a:solidFill>
              <a:sym typeface="+mn-ea"/>
            </a:endParaRPr>
          </a:p>
        </p:txBody>
      </p:sp>
      <p:sp>
        <p:nvSpPr>
          <p:cNvPr id="3" name="Subtitle 2"/>
          <p:cNvSpPr>
            <a:spLocks noGrp="1"/>
          </p:cNvSpPr>
          <p:nvPr>
            <p:ph type="subTitle" idx="1"/>
          </p:nvPr>
        </p:nvSpPr>
        <p:spPr>
          <a:xfrm>
            <a:off x="7816850" y="1452880"/>
            <a:ext cx="4177665" cy="1000125"/>
          </a:xfrm>
        </p:spPr>
        <p:txBody>
          <a:bodyPr/>
          <a:p>
            <a:pPr algn="r"/>
            <a:r>
              <a:rPr lang="en-IN" altLang="en-US" sz="2000">
                <a:latin typeface="Arial" panose="020B0604020202020204" pitchFamily="34" charset="0"/>
                <a:cs typeface="Arial" panose="020B0604020202020204" pitchFamily="34" charset="0"/>
              </a:rPr>
              <a:t>Teammates</a:t>
            </a:r>
            <a:endParaRPr lang="en-IN" altLang="en-US" sz="2000">
              <a:latin typeface="Arial" panose="020B0604020202020204" pitchFamily="34" charset="0"/>
              <a:cs typeface="Arial" panose="020B0604020202020204" pitchFamily="34" charset="0"/>
            </a:endParaRPr>
          </a:p>
          <a:p>
            <a:pPr algn="r"/>
            <a:r>
              <a:rPr lang="en-IN" altLang="en-US" sz="2000">
                <a:latin typeface="Arial" panose="020B0604020202020204" pitchFamily="34" charset="0"/>
                <a:cs typeface="Arial" panose="020B0604020202020204" pitchFamily="34" charset="0"/>
              </a:rPr>
              <a:t>Priyadharsini.K (41120144)</a:t>
            </a:r>
            <a:endParaRPr lang="en-IN" altLang="en-US" sz="2000">
              <a:latin typeface="Arial" panose="020B0604020202020204" pitchFamily="34" charset="0"/>
              <a:cs typeface="Arial" panose="020B0604020202020204" pitchFamily="34" charset="0"/>
            </a:endParaRPr>
          </a:p>
          <a:p>
            <a:pPr algn="r"/>
            <a:r>
              <a:rPr lang="en-IN" altLang="en-US" sz="2000">
                <a:latin typeface="Arial" panose="020B0604020202020204" pitchFamily="34" charset="0"/>
                <a:cs typeface="Arial" panose="020B0604020202020204" pitchFamily="34" charset="0"/>
              </a:rPr>
              <a:t> Rethisha.R (41120151)</a:t>
            </a:r>
            <a:endParaRPr lang="en-IN" altLang="en-US" sz="2000">
              <a:latin typeface="Arial" panose="020B0604020202020204" pitchFamily="34" charset="0"/>
              <a:cs typeface="Arial" panose="020B0604020202020204" pitchFamily="34" charset="0"/>
            </a:endParaRPr>
          </a:p>
          <a:p>
            <a:pPr algn="l"/>
            <a:endParaRPr lang="en-IN" altLang="en-US" sz="2000">
              <a:latin typeface="Arial" panose="020B0604020202020204" pitchFamily="34" charset="0"/>
              <a:cs typeface="Arial" panose="020B0604020202020204" pitchFamily="34" charset="0"/>
            </a:endParaRPr>
          </a:p>
          <a:p>
            <a:endParaRPr lang="en-IN" altLang="en-US" sz="2000">
              <a:latin typeface="Arial" panose="020B0604020202020204" pitchFamily="34" charset="0"/>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2" name="Title 1"/>
          <p:cNvSpPr>
            <a:spLocks noGrp="1"/>
          </p:cNvSpPr>
          <p:nvPr>
            <p:ph type="title"/>
          </p:nvPr>
        </p:nvSpPr>
        <p:spPr/>
        <p:txBody>
          <a:bodyPr/>
          <a:p>
            <a:pPr algn="l"/>
            <a:r>
              <a:rPr lang="en-IN" altLang="en-US" sz="3600">
                <a:solidFill>
                  <a:schemeClr val="tx1"/>
                </a:solidFill>
              </a:rPr>
              <a:t>Service Provider Module</a:t>
            </a:r>
            <a:endParaRPr lang="en-IN" altLang="en-US" sz="3600">
              <a:solidFill>
                <a:schemeClr val="tx1"/>
              </a:solidFill>
            </a:endParaRPr>
          </a:p>
        </p:txBody>
      </p:sp>
      <p:sp>
        <p:nvSpPr>
          <p:cNvPr id="3" name="Content Placeholder 2"/>
          <p:cNvSpPr>
            <a:spLocks noGrp="1"/>
          </p:cNvSpPr>
          <p:nvPr>
            <p:ph idx="1"/>
          </p:nvPr>
        </p:nvSpPr>
        <p:spPr/>
        <p:txBody>
          <a:bodyPr/>
          <a:p>
            <a:pPr algn="just">
              <a:lnSpc>
                <a:spcPct val="100000"/>
              </a:lnSpc>
            </a:pPr>
            <a:r>
              <a:rPr lang="en-US" sz="2400">
                <a:solidFill>
                  <a:schemeClr val="tx1"/>
                </a:solidFill>
                <a:latin typeface="Arial" panose="020B0604020202020204" pitchFamily="34" charset="0"/>
                <a:cs typeface="Arial" panose="020B0604020202020204" pitchFamily="34" charset="0"/>
              </a:rPr>
              <a:t>The Services Provided Module outlines the various waste management services offered by Enviro, categorized into household waste collection, organic waste management, e-waste disposal, and industrial waste management. For household waste, </a:t>
            </a:r>
            <a:endParaRPr lang="en-US" sz="2400">
              <a:solidFill>
                <a:schemeClr val="tx1"/>
              </a:solidFill>
              <a:latin typeface="Arial" panose="020B0604020202020204" pitchFamily="34" charset="0"/>
              <a:cs typeface="Arial" panose="020B0604020202020204" pitchFamily="34" charset="0"/>
            </a:endParaRPr>
          </a:p>
          <a:p>
            <a:pPr algn="just">
              <a:lnSpc>
                <a:spcPct val="100000"/>
              </a:lnSpc>
            </a:pPr>
            <a:r>
              <a:rPr lang="en-IN" altLang="en-US" sz="2400">
                <a:solidFill>
                  <a:schemeClr val="tx1"/>
                </a:solidFill>
                <a:latin typeface="Arial" panose="020B0604020202020204" pitchFamily="34" charset="0"/>
                <a:cs typeface="Arial" panose="020B0604020202020204" pitchFamily="34" charset="0"/>
              </a:rPr>
              <a:t>I</a:t>
            </a:r>
            <a:r>
              <a:rPr lang="en-US" sz="2400">
                <a:solidFill>
                  <a:schemeClr val="tx1"/>
                </a:solidFill>
                <a:latin typeface="Arial" panose="020B0604020202020204" pitchFamily="34" charset="0"/>
                <a:cs typeface="Arial" panose="020B0604020202020204" pitchFamily="34" charset="0"/>
              </a:rPr>
              <a:t>t describes the systematic collection and sorting processes that ensure efficient waste handling. The organic waste management section details the composting techniques used to convert organic waste into high-quality fertilizers, promoting eco-friendly agricultural practices. </a:t>
            </a:r>
            <a:endParaRPr lang="en-US" sz="2400">
              <a:solidFill>
                <a:schemeClr val="tx1"/>
              </a:solidFill>
              <a:latin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2" name="Title 1"/>
          <p:cNvSpPr>
            <a:spLocks noGrp="1"/>
          </p:cNvSpPr>
          <p:nvPr>
            <p:ph type="title"/>
          </p:nvPr>
        </p:nvSpPr>
        <p:spPr/>
        <p:txBody>
          <a:bodyPr/>
          <a:p>
            <a:pPr algn="l"/>
            <a:r>
              <a:rPr lang="en-IN" altLang="en-US" sz="3600">
                <a:solidFill>
                  <a:schemeClr val="tx1"/>
                </a:solidFill>
              </a:rPr>
              <a:t>Waste Collection Modules</a:t>
            </a:r>
            <a:endParaRPr lang="en-IN" altLang="en-US" sz="3600">
              <a:solidFill>
                <a:schemeClr val="tx1"/>
              </a:solidFill>
            </a:endParaRPr>
          </a:p>
        </p:txBody>
      </p:sp>
      <p:sp>
        <p:nvSpPr>
          <p:cNvPr id="3" name="Content Placeholder 2"/>
          <p:cNvSpPr>
            <a:spLocks noGrp="1"/>
          </p:cNvSpPr>
          <p:nvPr>
            <p:ph idx="1"/>
          </p:nvPr>
        </p:nvSpPr>
        <p:spPr/>
        <p:txBody>
          <a:bodyPr/>
          <a:p>
            <a:pPr algn="just"/>
            <a:r>
              <a:rPr lang="en-IN" altLang="en-US" sz="2400"/>
              <a:t>It is R</a:t>
            </a:r>
            <a:r>
              <a:rPr lang="en-US" sz="2400"/>
              <a:t>esponsible for managing the scheduling and execution of waste pickups for household, organic, and e-waste. Users can fill out a form specifying their waste type, preferred pickup times, and address details. </a:t>
            </a:r>
            <a:endParaRPr lang="en-US" sz="2400"/>
          </a:p>
          <a:p>
            <a:pPr algn="just"/>
            <a:r>
              <a:rPr lang="en-US" sz="2400"/>
              <a:t>This modul</a:t>
            </a:r>
            <a:r>
              <a:rPr lang="en-IN" altLang="en-US" sz="2400"/>
              <a:t>es </a:t>
            </a:r>
            <a:r>
              <a:rPr lang="en-US" sz="2400"/>
              <a:t>processes these requests and organizes efficient collection routes to ensure timely and effective waste management.</a:t>
            </a:r>
            <a:endParaRPr lang="en-US" sz="24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2" name="Title 1"/>
          <p:cNvSpPr>
            <a:spLocks noGrp="1"/>
          </p:cNvSpPr>
          <p:nvPr>
            <p:ph type="title"/>
          </p:nvPr>
        </p:nvSpPr>
        <p:spPr/>
        <p:txBody>
          <a:bodyPr/>
          <a:p>
            <a:pPr algn="l"/>
            <a:r>
              <a:rPr lang="en-IN" altLang="en-US" sz="3600">
                <a:solidFill>
                  <a:schemeClr val="tx1"/>
                </a:solidFill>
              </a:rPr>
              <a:t>Backend Integration</a:t>
            </a:r>
            <a:endParaRPr lang="en-IN" altLang="en-US" sz="3600">
              <a:solidFill>
                <a:schemeClr val="tx1"/>
              </a:solidFill>
            </a:endParaRPr>
          </a:p>
        </p:txBody>
      </p:sp>
      <p:sp>
        <p:nvSpPr>
          <p:cNvPr id="3" name="Content Placeholder 2"/>
          <p:cNvSpPr>
            <a:spLocks noGrp="1"/>
          </p:cNvSpPr>
          <p:nvPr>
            <p:ph idx="1"/>
          </p:nvPr>
        </p:nvSpPr>
        <p:spPr/>
        <p:txBody>
          <a:bodyPr/>
          <a:p>
            <a:pPr algn="just"/>
            <a:r>
              <a:rPr lang="en-US" sz="2400"/>
              <a:t>The Backend Authentication module in Project Enviro is crucial for ensuring secure access to the system. It handles user login, registration, and authentication processes, verifying credentials using secure hashing algorithms to protect passwords. </a:t>
            </a:r>
            <a:endParaRPr lang="en-US" sz="2400"/>
          </a:p>
          <a:p>
            <a:pPr algn="just"/>
            <a:r>
              <a:rPr lang="en-US" sz="2400"/>
              <a:t>This module manages user sessions, enforces role-based access control, and safeguards sensitive information. By providing robust authentication mechanisms, the Backend Authentication module ensures that only authorized users can access and interact with the system, maintaining the integrity and security of user data.</a:t>
            </a:r>
            <a:endParaRPr lang="en-US" sz="2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2" name="Title 1"/>
          <p:cNvSpPr>
            <a:spLocks noGrp="1"/>
          </p:cNvSpPr>
          <p:nvPr>
            <p:ph type="title"/>
          </p:nvPr>
        </p:nvSpPr>
        <p:spPr/>
        <p:txBody>
          <a:bodyPr/>
          <a:p>
            <a:pPr algn="l"/>
            <a:r>
              <a:rPr lang="en-IN" altLang="en-US" b="1">
                <a:solidFill>
                  <a:schemeClr val="tx1"/>
                </a:solidFill>
              </a:rPr>
              <a:t>Output </a:t>
            </a:r>
            <a:r>
              <a:rPr lang="en-IN" altLang="en-US" sz="3600">
                <a:solidFill>
                  <a:schemeClr val="tx1"/>
                </a:solidFill>
              </a:rPr>
              <a:t>( Home page )</a:t>
            </a:r>
            <a:endParaRPr lang="en-IN" altLang="en-US" sz="3600">
              <a:solidFill>
                <a:schemeClr val="tx1"/>
              </a:solidFill>
            </a:endParaRPr>
          </a:p>
        </p:txBody>
      </p:sp>
      <p:pic>
        <p:nvPicPr>
          <p:cNvPr id="4" name="Content Placeholder 3" descr="Screenshot (356)"/>
          <p:cNvPicPr>
            <a:picLocks noChangeAspect="1"/>
          </p:cNvPicPr>
          <p:nvPr>
            <p:ph idx="1"/>
          </p:nvPr>
        </p:nvPicPr>
        <p:blipFill>
          <a:blip r:embed="rId1"/>
          <a:stretch>
            <a:fillRect/>
          </a:stretch>
        </p:blipFill>
        <p:spPr>
          <a:xfrm>
            <a:off x="1961515" y="1613218"/>
            <a:ext cx="8268970" cy="465137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pic>
        <p:nvPicPr>
          <p:cNvPr id="4" name="Content Placeholder 3" descr="Screenshot (357)"/>
          <p:cNvPicPr>
            <a:picLocks noChangeAspect="1"/>
          </p:cNvPicPr>
          <p:nvPr>
            <p:ph idx="1"/>
          </p:nvPr>
        </p:nvPicPr>
        <p:blipFill>
          <a:blip r:embed="rId1"/>
          <a:stretch>
            <a:fillRect/>
          </a:stretch>
        </p:blipFill>
        <p:spPr>
          <a:xfrm>
            <a:off x="2072640" y="1419860"/>
            <a:ext cx="8046085" cy="4526280"/>
          </a:xfrm>
          <a:prstGeom prst="rect">
            <a:avLst/>
          </a:prstGeom>
        </p:spPr>
      </p:pic>
      <p:sp>
        <p:nvSpPr>
          <p:cNvPr id="5" name="Text Box 4"/>
          <p:cNvSpPr txBox="1"/>
          <p:nvPr/>
        </p:nvSpPr>
        <p:spPr>
          <a:xfrm>
            <a:off x="678180" y="483235"/>
            <a:ext cx="6025515" cy="750570"/>
          </a:xfrm>
          <a:prstGeom prst="rect">
            <a:avLst/>
          </a:prstGeom>
          <a:noFill/>
        </p:spPr>
        <p:txBody>
          <a:bodyPr wrap="square" rtlCol="0">
            <a:noAutofit/>
          </a:bodyPr>
          <a:p>
            <a:r>
              <a:rPr lang="en-IN" altLang="en-US" sz="3600"/>
              <a:t>About us and Service page</a:t>
            </a:r>
            <a:endParaRPr lang="en-IN" altLang="en-US" sz="36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pic>
        <p:nvPicPr>
          <p:cNvPr id="4" name="Content Placeholder 3" descr="Screenshot (358)"/>
          <p:cNvPicPr>
            <a:picLocks noChangeAspect="1"/>
          </p:cNvPicPr>
          <p:nvPr>
            <p:ph idx="1"/>
          </p:nvPr>
        </p:nvPicPr>
        <p:blipFill>
          <a:blip r:embed="rId1"/>
          <a:stretch>
            <a:fillRect/>
          </a:stretch>
        </p:blipFill>
        <p:spPr>
          <a:xfrm>
            <a:off x="2072640" y="1600200"/>
            <a:ext cx="8046085" cy="4526280"/>
          </a:xfrm>
          <a:prstGeom prst="rect">
            <a:avLst/>
          </a:prstGeom>
        </p:spPr>
      </p:pic>
      <p:sp>
        <p:nvSpPr>
          <p:cNvPr id="5" name="Text Box 4"/>
          <p:cNvSpPr txBox="1"/>
          <p:nvPr/>
        </p:nvSpPr>
        <p:spPr>
          <a:xfrm>
            <a:off x="328295" y="515620"/>
            <a:ext cx="7978140" cy="645160"/>
          </a:xfrm>
          <a:prstGeom prst="rect">
            <a:avLst/>
          </a:prstGeom>
          <a:noFill/>
        </p:spPr>
        <p:txBody>
          <a:bodyPr wrap="square" rtlCol="0">
            <a:spAutoFit/>
          </a:bodyPr>
          <a:p>
            <a:r>
              <a:rPr lang="en-IN" altLang="en-US" sz="3600"/>
              <a:t>User login and Registeration page</a:t>
            </a:r>
            <a:r>
              <a:rPr lang="en-IN" altLang="en-US"/>
              <a:t> </a:t>
            </a:r>
            <a:endParaRPr lang="en-I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pic>
        <p:nvPicPr>
          <p:cNvPr id="4" name="Content Placeholder 3" descr="Screenshot (360)"/>
          <p:cNvPicPr>
            <a:picLocks noChangeAspect="1"/>
          </p:cNvPicPr>
          <p:nvPr>
            <p:ph idx="1"/>
          </p:nvPr>
        </p:nvPicPr>
        <p:blipFill>
          <a:blip r:embed="rId1"/>
          <a:stretch>
            <a:fillRect/>
          </a:stretch>
        </p:blipFill>
        <p:spPr>
          <a:xfrm>
            <a:off x="2072640" y="1600200"/>
            <a:ext cx="8046085" cy="4526280"/>
          </a:xfrm>
          <a:prstGeom prst="rect">
            <a:avLst/>
          </a:prstGeom>
        </p:spPr>
      </p:pic>
      <p:sp>
        <p:nvSpPr>
          <p:cNvPr id="5" name="Text Box 4"/>
          <p:cNvSpPr txBox="1"/>
          <p:nvPr/>
        </p:nvSpPr>
        <p:spPr>
          <a:xfrm>
            <a:off x="402590" y="653415"/>
            <a:ext cx="6217920" cy="645160"/>
          </a:xfrm>
          <a:prstGeom prst="rect">
            <a:avLst/>
          </a:prstGeom>
          <a:noFill/>
        </p:spPr>
        <p:txBody>
          <a:bodyPr wrap="square" rtlCol="0">
            <a:spAutoFit/>
          </a:bodyPr>
          <a:p>
            <a:r>
              <a:rPr lang="en-IN" altLang="en-US" sz="3600"/>
              <a:t>Waste Collection Form page</a:t>
            </a:r>
            <a:endParaRPr lang="en-IN" altLang="en-US" sz="36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2" name="Title 1"/>
          <p:cNvSpPr>
            <a:spLocks noGrp="1"/>
          </p:cNvSpPr>
          <p:nvPr>
            <p:ph type="title"/>
          </p:nvPr>
        </p:nvSpPr>
        <p:spPr/>
        <p:txBody>
          <a:bodyPr/>
          <a:p>
            <a:pPr algn="l"/>
            <a:r>
              <a:rPr lang="en-IN" altLang="en-US" sz="3600" b="1">
                <a:solidFill>
                  <a:schemeClr val="tx1"/>
                </a:solidFill>
              </a:rPr>
              <a:t>Conclusion</a:t>
            </a:r>
            <a:endParaRPr lang="en-IN" altLang="en-US" sz="3600" b="1">
              <a:solidFill>
                <a:schemeClr val="tx1"/>
              </a:solidFill>
            </a:endParaRPr>
          </a:p>
        </p:txBody>
      </p:sp>
      <p:sp>
        <p:nvSpPr>
          <p:cNvPr id="3" name="Content Placeholder 2"/>
          <p:cNvSpPr>
            <a:spLocks noGrp="1"/>
          </p:cNvSpPr>
          <p:nvPr>
            <p:ph idx="1"/>
          </p:nvPr>
        </p:nvSpPr>
        <p:spPr/>
        <p:txBody>
          <a:bodyPr/>
          <a:p>
            <a:pPr marL="0" indent="0" algn="just">
              <a:buNone/>
            </a:pPr>
            <a:r>
              <a:rPr lang="en-US" sz="2400"/>
              <a:t>Project Enviro represents a significant step forward in modern waste management, leveraging technology to streamline collection processes, promote sustainable practices, and engage communities effectively. By integrating user-friendly interfaces for waste scheduling and management, robust backend systems for secure data handling, and adherence to environmental standards in waste disposal, the project aims to enhance efficiency while minimizing environmental impact. Through continuous improvement and community involvement, Project Enviro strives to set a precedent for innovative and responsible waste management solutions that benefit both urban environments and industrial sectors alike.</a:t>
            </a:r>
            <a:endParaRPr lang="en-US" sz="24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4" name="Text Box 3"/>
          <p:cNvSpPr txBox="1"/>
          <p:nvPr/>
        </p:nvSpPr>
        <p:spPr>
          <a:xfrm>
            <a:off x="3979545" y="2571750"/>
            <a:ext cx="4233545" cy="1714500"/>
          </a:xfrm>
          <a:prstGeom prst="rect">
            <a:avLst/>
          </a:prstGeom>
          <a:noFill/>
        </p:spPr>
        <p:txBody>
          <a:bodyPr wrap="square" rtlCol="0" anchor="ctr" anchorCtr="0">
            <a:noAutofit/>
          </a:bodyPr>
          <a:p>
            <a:pPr algn="ctr"/>
            <a:r>
              <a:rPr lang="en-IN" altLang="en-US" sz="6000"/>
              <a:t>Thank You</a:t>
            </a:r>
            <a:endParaRPr lang="en-IN" altLang="en-US" sz="6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2" name="Title 1"/>
          <p:cNvSpPr>
            <a:spLocks noGrp="1"/>
          </p:cNvSpPr>
          <p:nvPr>
            <p:ph type="title"/>
          </p:nvPr>
        </p:nvSpPr>
        <p:spPr/>
        <p:txBody>
          <a:bodyPr/>
          <a:p>
            <a:pPr algn="l"/>
            <a:r>
              <a:rPr lang="en-IN" altLang="en-US" sz="3600" b="1">
                <a:solidFill>
                  <a:schemeClr val="tx1"/>
                </a:solidFill>
                <a:latin typeface="Arial" panose="020B0604020202020204" pitchFamily="34" charset="0"/>
                <a:cs typeface="Arial" panose="020B0604020202020204" pitchFamily="34" charset="0"/>
              </a:rPr>
              <a:t>Objectives</a:t>
            </a:r>
            <a:endParaRPr lang="en-IN" altLang="en-US" sz="3600" b="1">
              <a:solidFill>
                <a:schemeClr val="tx1"/>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p:txBody>
          <a:bodyPr/>
          <a:p>
            <a:pPr algn="just"/>
            <a:r>
              <a:rPr lang="en-US" sz="2400"/>
              <a:t>The project aims to provide a user-friendly platform where users can easily schedule waste pickups and manage their profiles. By converting household organic waste into fertilizers and manures</a:t>
            </a:r>
            <a:r>
              <a:rPr lang="en-IN" altLang="en-US" sz="2400"/>
              <a:t>.</a:t>
            </a:r>
            <a:endParaRPr lang="en-IN" altLang="en-US" sz="2400"/>
          </a:p>
          <a:p>
            <a:pPr algn="just"/>
            <a:r>
              <a:rPr lang="en-IN" altLang="en-US" sz="2400"/>
              <a:t>T</a:t>
            </a:r>
            <a:r>
              <a:rPr lang="en-US" sz="2400"/>
              <a:t>he project promotes sustainable practices. It also focuses on the safe disposal of industrial waste to minimize environmental impact</a:t>
            </a:r>
            <a:r>
              <a:rPr lang="en-IN" altLang="en-US" sz="2400"/>
              <a:t>.</a:t>
            </a:r>
            <a:endParaRPr lang="en-IN" altLang="en-US"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4" name="Title 3"/>
          <p:cNvSpPr>
            <a:spLocks noGrp="1"/>
          </p:cNvSpPr>
          <p:nvPr>
            <p:ph type="title"/>
          </p:nvPr>
        </p:nvSpPr>
        <p:spPr/>
        <p:txBody>
          <a:bodyPr/>
          <a:p>
            <a:pPr algn="l"/>
            <a:r>
              <a:rPr lang="en-IN" altLang="en-US" sz="3600" b="1">
                <a:solidFill>
                  <a:schemeClr val="tx1"/>
                </a:solidFill>
              </a:rPr>
              <a:t>Abstract of the Project </a:t>
            </a:r>
            <a:endParaRPr lang="en-IN" altLang="en-US" sz="3600" b="1">
              <a:solidFill>
                <a:schemeClr val="tx1"/>
              </a:solidFill>
            </a:endParaRPr>
          </a:p>
        </p:txBody>
      </p:sp>
      <p:sp>
        <p:nvSpPr>
          <p:cNvPr id="5" name="Content Placeholder 4"/>
          <p:cNvSpPr>
            <a:spLocks noGrp="1"/>
          </p:cNvSpPr>
          <p:nvPr>
            <p:ph idx="1"/>
          </p:nvPr>
        </p:nvSpPr>
        <p:spPr/>
        <p:txBody>
          <a:bodyPr/>
          <a:p>
            <a:pPr algn="just"/>
            <a:r>
              <a:rPr lang="en-US" sz="2400"/>
              <a:t>The Enviro project is an innovative waste management initiative focused on collecting waste from households, industries, and common areas to ensure environmentally responsible disposal and recycling. </a:t>
            </a:r>
            <a:endParaRPr lang="en-US" sz="2400"/>
          </a:p>
          <a:p>
            <a:pPr algn="just"/>
            <a:r>
              <a:rPr lang="en-US" sz="2400"/>
              <a:t>This project aims to transform household </a:t>
            </a:r>
            <a:r>
              <a:rPr lang="en-IN" altLang="en-US" sz="2400"/>
              <a:t>and Food </a:t>
            </a:r>
            <a:r>
              <a:rPr lang="en-US" sz="2400"/>
              <a:t>waste into valuable fertilizers and manures through advanced composting techniques, promoting sustainable agriculture and reducing landfill dependency. Concurrently, industrial waste is meticulously segregated and processed to neutralize any hazardous components, ensuring safe disposal without environmental harm. </a:t>
            </a:r>
            <a:endParaRPr lang="en-US" sz="2400"/>
          </a:p>
          <a:p>
            <a:pPr algn="just"/>
            <a:r>
              <a:rPr lang="en-US" sz="2400"/>
              <a:t>By integrating modern technology and community participation, Enviro seeks to establish a comprehensive waste management system that minimizes ecological footprints, enhances resource recovery, and fosters a cleaner, healthier environment for future generations.</a:t>
            </a:r>
            <a:endParaRPr lang="en-US" sz="2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4" name="Title 3"/>
          <p:cNvSpPr>
            <a:spLocks noGrp="1"/>
          </p:cNvSpPr>
          <p:nvPr>
            <p:ph type="title"/>
          </p:nvPr>
        </p:nvSpPr>
        <p:spPr/>
        <p:txBody>
          <a:bodyPr/>
          <a:p>
            <a:pPr algn="l"/>
            <a:r>
              <a:rPr lang="en-IN" altLang="en-US" sz="3600" b="1">
                <a:solidFill>
                  <a:schemeClr val="tx1"/>
                </a:solidFill>
              </a:rPr>
              <a:t>Existing System</a:t>
            </a:r>
            <a:endParaRPr lang="en-IN" altLang="en-US" sz="3600" b="1">
              <a:solidFill>
                <a:schemeClr val="tx1"/>
              </a:solidFill>
            </a:endParaRPr>
          </a:p>
        </p:txBody>
      </p:sp>
      <p:sp>
        <p:nvSpPr>
          <p:cNvPr id="5" name="Content Placeholder 4"/>
          <p:cNvSpPr>
            <a:spLocks noGrp="1"/>
          </p:cNvSpPr>
          <p:nvPr>
            <p:ph idx="1"/>
          </p:nvPr>
        </p:nvSpPr>
        <p:spPr/>
        <p:txBody>
          <a:bodyPr/>
          <a:p>
            <a:pPr algn="just"/>
            <a:r>
              <a:rPr lang="en-US" sz="2400"/>
              <a:t>The existing waste management system involves regular curbside collection of household and industrial waste, limited source segregation, and transportation to processing facilities. </a:t>
            </a:r>
            <a:endParaRPr lang="en-US" sz="2400"/>
          </a:p>
          <a:p>
            <a:pPr algn="just"/>
            <a:r>
              <a:rPr lang="en-US" sz="2400"/>
              <a:t>Organic waste is composted into fertilizers, recyclables are processed at recycling centers, and hazardous industrial waste is treated for safe disposal. Residual waste is typically sent to landfills or incineration plants, both posing environmental challenges. </a:t>
            </a:r>
            <a:endParaRPr lang="en-US" sz="2400"/>
          </a:p>
          <a:p>
            <a:pPr algn="just"/>
            <a:r>
              <a:rPr lang="en-US" sz="2400"/>
              <a:t>Public awareness campaigns and incentive programs exist to encourage waste reduction and recycling, but participation and effectiveness vary. This system, while functional, faces issues with efficiency and environmental impact.</a:t>
            </a:r>
            <a:endParaRPr lang="en-US"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4" name="Title 3"/>
          <p:cNvSpPr>
            <a:spLocks noGrp="1"/>
          </p:cNvSpPr>
          <p:nvPr>
            <p:ph type="title"/>
          </p:nvPr>
        </p:nvSpPr>
        <p:spPr/>
        <p:txBody>
          <a:bodyPr/>
          <a:p>
            <a:pPr algn="l"/>
            <a:r>
              <a:rPr lang="en-IN" altLang="en-US" sz="3600" b="1">
                <a:solidFill>
                  <a:schemeClr val="tx1"/>
                </a:solidFill>
              </a:rPr>
              <a:t>Proposed System</a:t>
            </a:r>
            <a:endParaRPr lang="en-IN" altLang="en-US" sz="3600" b="1">
              <a:solidFill>
                <a:schemeClr val="tx1"/>
              </a:solidFill>
            </a:endParaRPr>
          </a:p>
        </p:txBody>
      </p:sp>
      <p:sp>
        <p:nvSpPr>
          <p:cNvPr id="5" name="Content Placeholder 4"/>
          <p:cNvSpPr>
            <a:spLocks noGrp="1"/>
          </p:cNvSpPr>
          <p:nvPr>
            <p:ph idx="1"/>
          </p:nvPr>
        </p:nvSpPr>
        <p:spPr/>
        <p:txBody>
          <a:bodyPr/>
          <a:p>
            <a:pPr algn="just"/>
            <a:r>
              <a:rPr lang="en-US" sz="2400"/>
              <a:t>The proposed Enviro system enhances waste management by implementing regular, eco-friendly waste collection and advanced segregation at the source.</a:t>
            </a:r>
            <a:endParaRPr lang="en-US" sz="2400"/>
          </a:p>
          <a:p>
            <a:pPr algn="just"/>
            <a:r>
              <a:rPr lang="en-US" sz="2400"/>
              <a:t>Household organic waste</a:t>
            </a:r>
            <a:r>
              <a:rPr lang="en-IN" altLang="en-US" sz="2400"/>
              <a:t> ( Fruits, vegetables , food ,,,etc)</a:t>
            </a:r>
            <a:r>
              <a:rPr lang="en-US" sz="2400"/>
              <a:t> will be converted into high-quality fertilizers and manures through efficient composting techniques, while industrial waste will be carefully segregated and neutralized to ensure safe disposal.</a:t>
            </a:r>
            <a:endParaRPr lang="en-US" sz="2400"/>
          </a:p>
          <a:p>
            <a:pPr algn="just"/>
            <a:r>
              <a:rPr lang="en-US" sz="2400"/>
              <a:t>Smart technology will optimize collection routes and processing methods, and community involvement will be bolstered through educational programs and incentives. This comprehensive approach aims to reduce landfill dependency, improve soil quality, and minimize environmental pollution.</a:t>
            </a:r>
            <a:endParaRPr lang="en-US" sz="2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2" name="Title 1"/>
          <p:cNvSpPr>
            <a:spLocks noGrp="1"/>
          </p:cNvSpPr>
          <p:nvPr>
            <p:ph type="title"/>
          </p:nvPr>
        </p:nvSpPr>
        <p:spPr/>
        <p:txBody>
          <a:bodyPr/>
          <a:p>
            <a:pPr algn="l"/>
            <a:r>
              <a:rPr lang="en-IN" altLang="en-US" sz="3600" b="1">
                <a:solidFill>
                  <a:schemeClr val="tx1"/>
                </a:solidFill>
              </a:rPr>
              <a:t>Software Requirements</a:t>
            </a:r>
            <a:endParaRPr lang="en-IN" altLang="en-US" sz="3600" b="1">
              <a:solidFill>
                <a:schemeClr val="tx1"/>
              </a:solidFill>
            </a:endParaRPr>
          </a:p>
        </p:txBody>
      </p:sp>
      <p:sp>
        <p:nvSpPr>
          <p:cNvPr id="3" name="Content Placeholder 2"/>
          <p:cNvSpPr>
            <a:spLocks noGrp="1"/>
          </p:cNvSpPr>
          <p:nvPr>
            <p:ph idx="1"/>
          </p:nvPr>
        </p:nvSpPr>
        <p:spPr>
          <a:xfrm>
            <a:off x="609600" y="1600200"/>
            <a:ext cx="10972800" cy="4886960"/>
          </a:xfrm>
        </p:spPr>
        <p:txBody>
          <a:bodyPr/>
          <a:p>
            <a:pPr marL="0" indent="0">
              <a:buNone/>
            </a:pPr>
            <a:r>
              <a:rPr lang="en-US" sz="2400" b="1">
                <a:solidFill>
                  <a:schemeClr val="tx1"/>
                </a:solidFill>
              </a:rPr>
              <a:t>Frontend Technologies</a:t>
            </a:r>
            <a:endParaRPr lang="en-US" sz="2400" b="1">
              <a:solidFill>
                <a:schemeClr val="tx1"/>
              </a:solidFill>
            </a:endParaRPr>
          </a:p>
          <a:p>
            <a:r>
              <a:rPr lang="en-US" sz="2400"/>
              <a:t>HTML </a:t>
            </a:r>
            <a:endParaRPr lang="en-US" sz="2400"/>
          </a:p>
          <a:p>
            <a:r>
              <a:rPr lang="en-US" sz="2400"/>
              <a:t> CSS  </a:t>
            </a:r>
            <a:endParaRPr lang="en-US" sz="2400"/>
          </a:p>
          <a:p>
            <a:r>
              <a:rPr lang="en-US" sz="2400"/>
              <a:t>JavaScript</a:t>
            </a:r>
            <a:endParaRPr lang="en-US" sz="2400"/>
          </a:p>
          <a:p>
            <a:pPr marL="0" indent="0">
              <a:buNone/>
            </a:pPr>
            <a:r>
              <a:rPr lang="en-US" sz="2400" b="1"/>
              <a:t>Backend Technologies</a:t>
            </a:r>
            <a:endParaRPr lang="en-US" sz="2400" b="1"/>
          </a:p>
          <a:p>
            <a:r>
              <a:rPr lang="en-US" sz="2400"/>
              <a:t>Node.js</a:t>
            </a:r>
            <a:endParaRPr lang="en-US" sz="2400"/>
          </a:p>
          <a:p>
            <a:r>
              <a:rPr lang="en-US" sz="2400"/>
              <a:t>Express.js</a:t>
            </a:r>
            <a:endParaRPr lang="en-US" sz="2400"/>
          </a:p>
          <a:p>
            <a:pPr marL="0" indent="0">
              <a:buNone/>
            </a:pPr>
            <a:r>
              <a:rPr lang="en-US" sz="2400" b="1"/>
              <a:t>Database</a:t>
            </a:r>
            <a:r>
              <a:rPr lang="en-IN" altLang="en-US" sz="2400" b="1"/>
              <a:t> Management</a:t>
            </a:r>
            <a:endParaRPr lang="en-US" sz="2400" b="1"/>
          </a:p>
          <a:p>
            <a:r>
              <a:rPr lang="en-US" sz="2400"/>
              <a:t>MySQL</a:t>
            </a:r>
            <a:endParaRPr lang="en-US" sz="2400"/>
          </a:p>
          <a:p>
            <a:pPr marL="0" indent="0">
              <a:buNone/>
            </a:pPr>
            <a:r>
              <a:rPr lang="en-US" sz="2400" b="1"/>
              <a:t>Development Environment</a:t>
            </a:r>
            <a:endParaRPr lang="en-US" sz="2400" b="1"/>
          </a:p>
          <a:p>
            <a:r>
              <a:rPr lang="en-US" sz="2400"/>
              <a:t>Visual Studio Code</a:t>
            </a:r>
            <a:endParaRPr lang="en-US"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2" name="Title 1"/>
          <p:cNvSpPr>
            <a:spLocks noGrp="1"/>
          </p:cNvSpPr>
          <p:nvPr>
            <p:ph type="title"/>
          </p:nvPr>
        </p:nvSpPr>
        <p:spPr/>
        <p:txBody>
          <a:bodyPr/>
          <a:p>
            <a:pPr algn="l"/>
            <a:r>
              <a:rPr lang="en-IN" altLang="en-US" sz="3600" b="1">
                <a:solidFill>
                  <a:schemeClr val="tx1"/>
                </a:solidFill>
              </a:rPr>
              <a:t>Hardware Requirements</a:t>
            </a:r>
            <a:endParaRPr lang="en-IN" altLang="en-US" sz="3600" b="1">
              <a:solidFill>
                <a:schemeClr val="tx1"/>
              </a:solidFill>
            </a:endParaRPr>
          </a:p>
        </p:txBody>
      </p:sp>
      <p:sp>
        <p:nvSpPr>
          <p:cNvPr id="3" name="Content Placeholder 2"/>
          <p:cNvSpPr>
            <a:spLocks noGrp="1"/>
          </p:cNvSpPr>
          <p:nvPr>
            <p:ph idx="1"/>
          </p:nvPr>
        </p:nvSpPr>
        <p:spPr/>
        <p:txBody>
          <a:bodyPr/>
          <a:p>
            <a:pPr algn="just"/>
            <a:r>
              <a:rPr lang="en-US" sz="2400"/>
              <a:t>A robust server with a multi-core processor, ample RAM (e.g., 16GB or more) </a:t>
            </a:r>
            <a:endParaRPr lang="en-US" sz="2400"/>
          </a:p>
          <a:p>
            <a:pPr algn="just"/>
            <a:r>
              <a:rPr lang="en-US" sz="2400"/>
              <a:t>SSD storage for hosting the web application and backend operations.</a:t>
            </a:r>
            <a:endParaRPr lang="en-US" sz="2400"/>
          </a:p>
          <a:p>
            <a:pPr algn="just"/>
            <a:r>
              <a:rPr lang="en-US" sz="2400"/>
              <a:t>Separate hardware for MySQL database hosting, featuring a multi-core processor, sufficient RAM (e.g., 8GB or more), and SSD storage to ensure efficient data management and retrieval.</a:t>
            </a:r>
            <a:endParaRPr lang="en-US"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7" name="Title 6"/>
          <p:cNvSpPr>
            <a:spLocks noGrp="1"/>
          </p:cNvSpPr>
          <p:nvPr>
            <p:ph type="title"/>
          </p:nvPr>
        </p:nvSpPr>
        <p:spPr/>
        <p:txBody>
          <a:bodyPr/>
          <a:p>
            <a:pPr algn="l"/>
            <a:r>
              <a:rPr lang="en-IN" altLang="en-US" sz="3600" b="1">
                <a:solidFill>
                  <a:schemeClr val="tx1"/>
                </a:solidFill>
              </a:rPr>
              <a:t>Modules</a:t>
            </a:r>
            <a:endParaRPr lang="en-IN" altLang="en-US" sz="3600" b="1">
              <a:solidFill>
                <a:schemeClr val="tx1"/>
              </a:solidFill>
            </a:endParaRPr>
          </a:p>
        </p:txBody>
      </p:sp>
      <p:sp>
        <p:nvSpPr>
          <p:cNvPr id="8" name="Content Placeholder 7"/>
          <p:cNvSpPr>
            <a:spLocks noGrp="1"/>
          </p:cNvSpPr>
          <p:nvPr>
            <p:ph idx="1"/>
          </p:nvPr>
        </p:nvSpPr>
        <p:spPr/>
        <p:txBody>
          <a:bodyPr/>
          <a:p>
            <a:r>
              <a:rPr lang="en-IN" altLang="en-US"/>
              <a:t>User Authentication Module</a:t>
            </a:r>
            <a:endParaRPr lang="en-IN" altLang="en-US"/>
          </a:p>
          <a:p>
            <a:r>
              <a:rPr lang="en-IN" altLang="en-US"/>
              <a:t>Service Provider Module</a:t>
            </a:r>
            <a:endParaRPr lang="en-IN" altLang="en-US"/>
          </a:p>
          <a:p>
            <a:r>
              <a:rPr lang="en-IN" altLang="en-US"/>
              <a:t>Waste Collection Module</a:t>
            </a:r>
            <a:endParaRPr lang="en-IN" altLang="en-US"/>
          </a:p>
          <a:p>
            <a:r>
              <a:rPr lang="en-IN" altLang="en-US"/>
              <a:t>Backend integration</a:t>
            </a:r>
            <a:endParaRPr lang="en-IN" altLang="en-US"/>
          </a:p>
          <a:p>
            <a:endParaRPr lang="en-I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44000"/>
          </a:schemeClr>
        </a:solidFill>
        <a:effectLst/>
      </p:bgPr>
    </p:bg>
    <p:spTree>
      <p:nvGrpSpPr>
        <p:cNvPr id="1" name=""/>
        <p:cNvGrpSpPr/>
        <p:nvPr/>
      </p:nvGrpSpPr>
      <p:grpSpPr/>
      <p:sp>
        <p:nvSpPr>
          <p:cNvPr id="2" name="Title 1"/>
          <p:cNvSpPr>
            <a:spLocks noGrp="1"/>
          </p:cNvSpPr>
          <p:nvPr>
            <p:ph type="title"/>
          </p:nvPr>
        </p:nvSpPr>
        <p:spPr/>
        <p:txBody>
          <a:bodyPr/>
          <a:p>
            <a:pPr algn="l">
              <a:lnSpc>
                <a:spcPct val="90000"/>
              </a:lnSpc>
            </a:pPr>
            <a:r>
              <a:rPr lang="en-IN" altLang="en-US" sz="3600">
                <a:solidFill>
                  <a:schemeClr val="tx1"/>
                </a:solidFill>
              </a:rPr>
              <a:t>User Authentication</a:t>
            </a:r>
            <a:endParaRPr lang="en-IN" altLang="en-US" sz="3600">
              <a:solidFill>
                <a:schemeClr val="tx1"/>
              </a:solidFill>
            </a:endParaRPr>
          </a:p>
        </p:txBody>
      </p:sp>
      <p:sp>
        <p:nvSpPr>
          <p:cNvPr id="3" name="Content Placeholder 2"/>
          <p:cNvSpPr>
            <a:spLocks noGrp="1"/>
          </p:cNvSpPr>
          <p:nvPr>
            <p:ph idx="1"/>
          </p:nvPr>
        </p:nvSpPr>
        <p:spPr/>
        <p:txBody>
          <a:bodyPr/>
          <a:p>
            <a:pPr algn="just"/>
            <a:r>
              <a:rPr lang="en-IN" altLang="en-US" sz="2400"/>
              <a:t>It </a:t>
            </a:r>
            <a:r>
              <a:rPr lang="en-US" sz="2400"/>
              <a:t>facilitates user interaction by allowing residents and businesses to request waste collection services. It includes a detailed form where users can input their personal details such as name, email, contact number, address, and preferred pickup times. </a:t>
            </a:r>
            <a:endParaRPr lang="en-US" sz="2400"/>
          </a:p>
          <a:p>
            <a:pPr algn="just"/>
            <a:r>
              <a:rPr lang="en-US" sz="2400"/>
              <a:t>This module is integrated with the backend system to securely store the submitted data and manage collection schedules efficiently. The form is designed to be user-friendly, ensuring that users can easily fill in their information and request services. </a:t>
            </a:r>
            <a:endParaRPr lang="en-US" sz="2400"/>
          </a:p>
          <a:p>
            <a:pPr algn="just"/>
            <a:r>
              <a:rPr lang="en-US" sz="2400"/>
              <a:t>The Login offers secure access to personalized services for returning users. It features a login form with fields for username and password, along with a "Forgot Password" link that guides users through the process of recovering their credentials.</a:t>
            </a:r>
            <a:endParaRPr lang="en-US" sz="2400"/>
          </a:p>
        </p:txBody>
      </p:sp>
    </p:spTree>
  </p:cSld>
  <p:clrMapOvr>
    <a:masterClrMapping/>
  </p:clrMapOvr>
</p:sld>
</file>

<file path=ppt/theme/theme1.xml><?xml version="1.0" encoding="utf-8"?>
<a:theme xmlns:a="http://schemas.openxmlformats.org/drawingml/2006/main" name="Default Design">
  <a:themeElements>
    <a:clrScheme name="Foundry">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6371</Words>
  <Application>WPS Presentation</Application>
  <PresentationFormat>Widescreen</PresentationFormat>
  <Paragraphs>94</Paragraphs>
  <Slides>18</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18</vt:i4>
      </vt:variant>
    </vt:vector>
  </HeadingPairs>
  <TitlesOfParts>
    <vt:vector size="25" baseType="lpstr">
      <vt:lpstr>Arial</vt:lpstr>
      <vt:lpstr>SimSun</vt:lpstr>
      <vt:lpstr>Wingdings</vt:lpstr>
      <vt:lpstr>Microsoft YaHei</vt:lpstr>
      <vt:lpstr>Arial Unicode MS</vt:lpstr>
      <vt:lpstr>Calibri</vt:lpstr>
      <vt:lpstr>Default Design</vt:lpstr>
      <vt:lpstr>Eco Friendly Strategies in Urban Planning - Enviro</vt:lpstr>
      <vt:lpstr>Objectives</vt:lpstr>
      <vt:lpstr>Abstract of the Project </vt:lpstr>
      <vt:lpstr>Existing System</vt:lpstr>
      <vt:lpstr>Proposed System</vt:lpstr>
      <vt:lpstr>Software Requirements</vt:lpstr>
      <vt:lpstr>Hardware Requirements</vt:lpstr>
      <vt:lpstr>Modules</vt:lpstr>
      <vt:lpstr>User Authentication</vt:lpstr>
      <vt:lpstr>Service Provider Module</vt:lpstr>
      <vt:lpstr>Waste Collection Modules</vt:lpstr>
      <vt:lpstr>Backend Integration</vt:lpstr>
      <vt:lpstr>Output ( Home page )</vt:lpstr>
      <vt:lpstr>PowerPoint 演示文稿</vt:lpstr>
      <vt:lpstr>PowerPoint 演示文稿</vt:lpstr>
      <vt:lpstr>PowerPoint 演示文稿</vt:lpstr>
      <vt:lpstr>Conclusion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 Friendly Strategies in Urban Planning - Enviro</dc:title>
  <dc:creator>Rethisha</dc:creator>
  <cp:lastModifiedBy>Rethisha</cp:lastModifiedBy>
  <cp:revision>3</cp:revision>
  <dcterms:created xsi:type="dcterms:W3CDTF">2024-06-21T10:46:00Z</dcterms:created>
  <dcterms:modified xsi:type="dcterms:W3CDTF">2024-06-21T15:46:44Z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AD182C8B5C744FB1BBA108FD912C07B7_13</vt:lpwstr>
  </property>
  <property fmtid="{D5CDD505-2E9C-101B-9397-08002B2CF9AE}" pid="3" name="KSOProductBuildVer">
    <vt:lpwstr>1033-12.2.0.17119</vt:lpwstr>
  </property>
</Properties>
</file>

<file path=docProps/thumbnail.jpeg>
</file>